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6" r:id="rId13"/>
    <p:sldId id="291" r:id="rId14"/>
    <p:sldId id="269" r:id="rId15"/>
    <p:sldId id="272" r:id="rId16"/>
    <p:sldId id="270" r:id="rId17"/>
    <p:sldId id="273" r:id="rId18"/>
    <p:sldId id="290" r:id="rId19"/>
    <p:sldId id="292" r:id="rId20"/>
    <p:sldId id="274" r:id="rId21"/>
    <p:sldId id="275" r:id="rId22"/>
    <p:sldId id="276" r:id="rId23"/>
    <p:sldId id="278" r:id="rId24"/>
    <p:sldId id="293" r:id="rId25"/>
    <p:sldId id="277" r:id="rId26"/>
    <p:sldId id="271" r:id="rId27"/>
    <p:sldId id="280" r:id="rId28"/>
    <p:sldId id="279" r:id="rId29"/>
    <p:sldId id="281" r:id="rId30"/>
    <p:sldId id="287" r:id="rId31"/>
    <p:sldId id="289" r:id="rId32"/>
    <p:sldId id="288" r:id="rId33"/>
    <p:sldId id="264" r:id="rId34"/>
    <p:sldId id="283" r:id="rId35"/>
    <p:sldId id="284" r:id="rId36"/>
    <p:sldId id="285" r:id="rId37"/>
    <p:sldId id="28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757575"/>
    <a:srgbClr val="E2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47" autoAdjust="0"/>
  </p:normalViewPr>
  <p:slideViewPr>
    <p:cSldViewPr snapToGrid="0">
      <p:cViewPr varScale="1">
        <p:scale>
          <a:sx n="75" d="100"/>
          <a:sy n="75" d="100"/>
        </p:scale>
        <p:origin x="94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12/08/2023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773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270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805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09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99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008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15.png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Ingénieur.e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SupOpticien.ne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30F598-D215-4896-A8D4-3D5559097BC9}"/>
              </a:ext>
            </a:extLst>
          </p:cNvPr>
          <p:cNvSpPr txBox="1"/>
          <p:nvPr/>
        </p:nvSpPr>
        <p:spPr>
          <a:xfrm>
            <a:off x="5207301" y="5899778"/>
            <a:ext cx="634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Raleway" pitchFamily="2" charset="0"/>
              </a:rPr>
              <a:t>Une mise à jour vers votre vie professionnelle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53442"/>
              </p:ext>
            </p:extLst>
          </p:nvPr>
        </p:nvGraphicFramePr>
        <p:xfrm>
          <a:off x="6947008" y="2665981"/>
          <a:ext cx="4462462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008" y="2665981"/>
                        <a:ext cx="4462462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06BF70F-5084-0FFE-CEB7-FC8B113B7B3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827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Photonique, un vaste univers…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54480"/>
              </p:ext>
            </p:extLst>
          </p:nvPr>
        </p:nvGraphicFramePr>
        <p:xfrm>
          <a:off x="517306" y="2271712"/>
          <a:ext cx="728525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06" y="2271712"/>
                        <a:ext cx="7285257" cy="415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 descr="Prix Nobel pour Alain Aspect - un monde quantique intriguant - La France en  Austra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23" y="4156708"/>
            <a:ext cx="1236770" cy="18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Ordinateur quantique. // Source : Canv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621" y="2691632"/>
            <a:ext cx="2035174" cy="11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8ECE642-6135-E8FE-9433-C624FD795070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49387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Quand l’art rencontre la science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DAE36-642C-CD02-AF97-6CB2AB90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08" y="2439256"/>
            <a:ext cx="3843762" cy="38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F4B801-C499-3B15-5D59-205D12131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38" y="2439256"/>
            <a:ext cx="3845542" cy="38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Crabe Stellaire / 2023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0D8B74-10F2-51F9-2406-2A701B035885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318517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22F0FF-411E-DFD2-D60D-CD14FBD11EC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485876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16581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59FA54-FBFA-B138-3509-10F4872C125B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1389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A810E5-AEFB-64F9-4826-1609E96A6E4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008898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Eclairage et lumières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Chladni</a:t>
            </a:r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/ 2023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08F8A2-F3B0-A5BB-5B96-67E00EAD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5787673-B224-9DCC-1F5D-DADBA40FA03D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1449832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Eclairage et lumières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Chladni</a:t>
            </a:r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/ 2023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08F8A2-F3B0-A5BB-5B96-67E00EAD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AC70E47-E8DA-3609-095D-E2D6B951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8211099-D27A-6E49-13E3-174B662BE2AA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151778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B5224F-C259-5F8A-58EB-E433B0DE60C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05211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AB812B-3017-2EC1-C4D6-2998F42D063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259586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3C7B68-E64E-8F1E-C1DE-EC1F20BB2B56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19281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32742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40234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7F56163-4EAE-F633-4EBD-0044ED207DC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450872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8053600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Informatique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DFB099-6987-4C4E-DA19-9B66FAB078DD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004441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SupOptique</a:t>
            </a:r>
            <a:r>
              <a:rPr lang="fr-FR" sz="4800" dirty="0">
                <a:latin typeface="Bahnschrift SemiBold" panose="020B0502040204020203" pitchFamily="34" charset="0"/>
              </a:rPr>
              <a:t>,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une formation complète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741516" y="3589674"/>
            <a:ext cx="3230834" cy="1609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Bahnschrift SemiBold" panose="020B0502040204020203" pitchFamily="34" charset="0"/>
              </a:rPr>
              <a:t>Physique</a:t>
            </a:r>
          </a:p>
          <a:p>
            <a:pPr algn="ctr"/>
            <a:r>
              <a:rPr lang="fr-FR" sz="2800" b="1" dirty="0">
                <a:latin typeface="Bahnschrift SemiBold" panose="020B0502040204020203" pitchFamily="34" charset="0"/>
              </a:rPr>
              <a:t>fondamentale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2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1271083" y="2725920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63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1271083" y="5473700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1ABB57C-127B-BA36-E3F8-F13048205B3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674087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55" y="5206456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38" y="3320242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88" y="4985156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4" y="5943738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8" y="6232632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5" y="6070010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7" y="4985156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98" y="4788385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FBF6D20-263F-2CCD-E1F8-0D4E67DCBF04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91729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1D73E8-461C-CDA3-4283-61728DB52593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896348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Outils Professionnels</a:t>
            </a:r>
            <a:endParaRPr lang="fr-FR" sz="40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5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99" y="3257251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485" y="5372769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879" y="3258452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5" y="4217034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29" y="4505928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46" y="4343306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18" y="3258452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33" y="5429127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6">
            <a:extLst>
              <a:ext uri="{FF2B5EF4-FFF2-40B4-BE49-F238E27FC236}">
                <a16:creationId xmlns:a16="http://schemas.microsoft.com/office/drawing/2014/main" id="{CE8404F8-52DB-8C9C-B598-5E5A6F3A7F55}"/>
              </a:ext>
            </a:extLst>
          </p:cNvPr>
          <p:cNvSpPr/>
          <p:nvPr/>
        </p:nvSpPr>
        <p:spPr>
          <a:xfrm>
            <a:off x="7982892" y="2402101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4" name="Rectangle : coins arrondis 6">
            <a:extLst>
              <a:ext uri="{FF2B5EF4-FFF2-40B4-BE49-F238E27FC236}">
                <a16:creationId xmlns:a16="http://schemas.microsoft.com/office/drawing/2014/main" id="{A149A2B8-F998-F26D-E434-F4882BC549B9}"/>
              </a:ext>
            </a:extLst>
          </p:cNvPr>
          <p:cNvSpPr/>
          <p:nvPr/>
        </p:nvSpPr>
        <p:spPr>
          <a:xfrm>
            <a:off x="7982892" y="4466567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Gestion de projets / Versions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2176069-01C8-E13F-7CBE-56E8F8B2534B}"/>
              </a:ext>
            </a:extLst>
          </p:cNvPr>
          <p:cNvSpPr/>
          <p:nvPr/>
        </p:nvSpPr>
        <p:spPr>
          <a:xfrm>
            <a:off x="834966" y="2389427"/>
            <a:ext cx="4580314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592A85-CAD6-118B-0D20-60F30AD4907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76394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GIT et </a:t>
            </a:r>
            <a:r>
              <a:rPr lang="fr-FR" sz="4800" dirty="0" err="1">
                <a:latin typeface="Bahnschrift SemiBold" panose="020B0502040204020203" pitchFamily="34" charset="0"/>
              </a:rPr>
              <a:t>versionning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1071474-0EEF-CB6B-D2F1-ACC72F5C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63" y="2285615"/>
            <a:ext cx="7675649" cy="4443797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9E87E441-53D6-9921-A25B-CA8D67F6CBB0}"/>
              </a:ext>
            </a:extLst>
          </p:cNvPr>
          <p:cNvSpPr txBox="1"/>
          <p:nvPr/>
        </p:nvSpPr>
        <p:spPr>
          <a:xfrm>
            <a:off x="6392314" y="6577781"/>
            <a:ext cx="548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https://www.atlassian.com/fr/git/tutorials/comparing-workflows/gitflow-workflow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CFC1AF1C-4CD6-7C05-B1D8-482806186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8128" cy="3694176"/>
          </a:xfrm>
        </p:spPr>
        <p:txBody>
          <a:bodyPr>
            <a:normAutofit/>
          </a:bodyPr>
          <a:lstStyle/>
          <a:p>
            <a:r>
              <a:rPr lang="fr-FR" b="1" dirty="0"/>
              <a:t>Gestion de </a:t>
            </a:r>
            <a:br>
              <a:rPr lang="fr-FR" b="1" dirty="0"/>
            </a:br>
            <a:r>
              <a:rPr lang="fr-FR" b="1" dirty="0"/>
              <a:t>versions</a:t>
            </a:r>
          </a:p>
          <a:p>
            <a:r>
              <a:rPr lang="fr-FR" b="1" dirty="0"/>
              <a:t>Dépôts de </a:t>
            </a:r>
            <a:br>
              <a:rPr lang="fr-FR" b="1" dirty="0"/>
            </a:br>
            <a:r>
              <a:rPr lang="fr-FR" b="1" dirty="0"/>
              <a:t>fichiers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0D26FE1E-A3B0-12B6-08AF-F787774B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96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rganigramme : Procédé prédéfini 13">
            <a:extLst>
              <a:ext uri="{FF2B5EF4-FFF2-40B4-BE49-F238E27FC236}">
                <a16:creationId xmlns:a16="http://schemas.microsoft.com/office/drawing/2014/main" id="{149774E8-A104-6C9B-816A-4E3C2A207F29}"/>
              </a:ext>
            </a:extLst>
          </p:cNvPr>
          <p:cNvSpPr/>
          <p:nvPr/>
        </p:nvSpPr>
        <p:spPr>
          <a:xfrm>
            <a:off x="123886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Organigramme : Multidocument 6">
            <a:extLst>
              <a:ext uri="{FF2B5EF4-FFF2-40B4-BE49-F238E27FC236}">
                <a16:creationId xmlns:a16="http://schemas.microsoft.com/office/drawing/2014/main" id="{C2FBBB5A-7B3E-E743-4513-C795065F0D8F}"/>
              </a:ext>
            </a:extLst>
          </p:cNvPr>
          <p:cNvSpPr/>
          <p:nvPr/>
        </p:nvSpPr>
        <p:spPr>
          <a:xfrm>
            <a:off x="1288026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(main)</a:t>
            </a:r>
          </a:p>
        </p:txBody>
      </p:sp>
      <p:sp>
        <p:nvSpPr>
          <p:cNvPr id="8" name="Organigramme : Disque magnétique 7">
            <a:extLst>
              <a:ext uri="{FF2B5EF4-FFF2-40B4-BE49-F238E27FC236}">
                <a16:creationId xmlns:a16="http://schemas.microsoft.com/office/drawing/2014/main" id="{A7687CDF-7840-10B9-FA45-CE232B1E9B79}"/>
              </a:ext>
            </a:extLst>
          </p:cNvPr>
          <p:cNvSpPr/>
          <p:nvPr/>
        </p:nvSpPr>
        <p:spPr>
          <a:xfrm>
            <a:off x="1115566" y="2329187"/>
            <a:ext cx="4587143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serveur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E6EF4634-89FD-B4F0-37FA-3462FD891767}"/>
              </a:ext>
            </a:extLst>
          </p:cNvPr>
          <p:cNvSpPr/>
          <p:nvPr/>
        </p:nvSpPr>
        <p:spPr>
          <a:xfrm>
            <a:off x="7393858" y="2329186"/>
            <a:ext cx="2189432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10" name="Organigramme : Multidocument 9">
            <a:extLst>
              <a:ext uri="{FF2B5EF4-FFF2-40B4-BE49-F238E27FC236}">
                <a16:creationId xmlns:a16="http://schemas.microsoft.com/office/drawing/2014/main" id="{9E6E3B75-F2EA-AED4-8954-848C10CC4608}"/>
              </a:ext>
            </a:extLst>
          </p:cNvPr>
          <p:cNvSpPr/>
          <p:nvPr/>
        </p:nvSpPr>
        <p:spPr>
          <a:xfrm>
            <a:off x="1288025" y="3896917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0F15FF4-CE60-F056-AC91-A15A39A41A89}"/>
              </a:ext>
            </a:extLst>
          </p:cNvPr>
          <p:cNvCxnSpPr>
            <a:cxnSpLocks/>
          </p:cNvCxnSpPr>
          <p:nvPr/>
        </p:nvCxnSpPr>
        <p:spPr>
          <a:xfrm>
            <a:off x="2815558" y="3283975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Multidocument 12">
            <a:extLst>
              <a:ext uri="{FF2B5EF4-FFF2-40B4-BE49-F238E27FC236}">
                <a16:creationId xmlns:a16="http://schemas.microsoft.com/office/drawing/2014/main" id="{51A9E878-B96F-497C-6C65-88CC5FC2EFDA}"/>
              </a:ext>
            </a:extLst>
          </p:cNvPr>
          <p:cNvSpPr/>
          <p:nvPr/>
        </p:nvSpPr>
        <p:spPr>
          <a:xfrm>
            <a:off x="782981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5" name="Organigramme : Procédé prédéfini 14">
            <a:extLst>
              <a:ext uri="{FF2B5EF4-FFF2-40B4-BE49-F238E27FC236}">
                <a16:creationId xmlns:a16="http://schemas.microsoft.com/office/drawing/2014/main" id="{6282871F-0429-B7BE-5F0E-032287FA74C0}"/>
              </a:ext>
            </a:extLst>
          </p:cNvPr>
          <p:cNvSpPr/>
          <p:nvPr/>
        </p:nvSpPr>
        <p:spPr>
          <a:xfrm>
            <a:off x="410005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Organigramme : Multidocument 15">
            <a:extLst>
              <a:ext uri="{FF2B5EF4-FFF2-40B4-BE49-F238E27FC236}">
                <a16:creationId xmlns:a16="http://schemas.microsoft.com/office/drawing/2014/main" id="{1801D54D-1611-0A3F-F406-6D61F24A7EBA}"/>
              </a:ext>
            </a:extLst>
          </p:cNvPr>
          <p:cNvSpPr/>
          <p:nvPr/>
        </p:nvSpPr>
        <p:spPr>
          <a:xfrm>
            <a:off x="412709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C41C10-56E7-EB92-DAA9-0D2D75D3C964}"/>
              </a:ext>
            </a:extLst>
          </p:cNvPr>
          <p:cNvSpPr txBox="1"/>
          <p:nvPr/>
        </p:nvSpPr>
        <p:spPr>
          <a:xfrm>
            <a:off x="1509251" y="479516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ORGA1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848418A-1ED4-B2F5-CBD1-0A4F6D8D449C}"/>
              </a:ext>
            </a:extLst>
          </p:cNvPr>
          <p:cNvSpPr txBox="1"/>
          <p:nvPr/>
        </p:nvSpPr>
        <p:spPr>
          <a:xfrm>
            <a:off x="4370441" y="479516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USER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D472531-D969-31DF-1CED-F0565A688EA4}"/>
              </a:ext>
            </a:extLst>
          </p:cNvPr>
          <p:cNvSpPr txBox="1"/>
          <p:nvPr/>
        </p:nvSpPr>
        <p:spPr>
          <a:xfrm>
            <a:off x="2909122" y="29793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fork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3C6DC73-2CB4-C99B-C43D-93C627A1F9D4}"/>
              </a:ext>
            </a:extLst>
          </p:cNvPr>
          <p:cNvCxnSpPr>
            <a:cxnSpLocks/>
          </p:cNvCxnSpPr>
          <p:nvPr/>
        </p:nvCxnSpPr>
        <p:spPr>
          <a:xfrm>
            <a:off x="5894279" y="326574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C747F555-97F0-2934-B29C-B9D0F4CBE52C}"/>
              </a:ext>
            </a:extLst>
          </p:cNvPr>
          <p:cNvSpPr txBox="1"/>
          <p:nvPr/>
        </p:nvSpPr>
        <p:spPr>
          <a:xfrm>
            <a:off x="5987843" y="296110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clone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1A995C-596C-BCA2-3606-198166DD9415}"/>
              </a:ext>
            </a:extLst>
          </p:cNvPr>
          <p:cNvSpPr txBox="1"/>
          <p:nvPr/>
        </p:nvSpPr>
        <p:spPr>
          <a:xfrm>
            <a:off x="8688552" y="370117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accent2"/>
                </a:solidFill>
              </a:rPr>
              <a:t>modify</a:t>
            </a:r>
            <a:r>
              <a:rPr lang="fr-FR" sz="1400" b="1" dirty="0">
                <a:solidFill>
                  <a:schemeClr val="accent2"/>
                </a:solidFill>
              </a:rPr>
              <a:t> / update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622FC-11CF-969C-14BF-F99F5896083F}"/>
              </a:ext>
            </a:extLst>
          </p:cNvPr>
          <p:cNvCxnSpPr>
            <a:cxnSpLocks/>
          </p:cNvCxnSpPr>
          <p:nvPr/>
        </p:nvCxnSpPr>
        <p:spPr>
          <a:xfrm flipH="1">
            <a:off x="7393858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76073B51-E6E6-8097-ACD1-EBB218E9237F}"/>
              </a:ext>
            </a:extLst>
          </p:cNvPr>
          <p:cNvSpPr txBox="1"/>
          <p:nvPr/>
        </p:nvSpPr>
        <p:spPr>
          <a:xfrm>
            <a:off x="7574173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commit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1122FB1-48DB-114F-59A8-6099FD0B8029}"/>
              </a:ext>
            </a:extLst>
          </p:cNvPr>
          <p:cNvCxnSpPr>
            <a:cxnSpLocks/>
          </p:cNvCxnSpPr>
          <p:nvPr/>
        </p:nvCxnSpPr>
        <p:spPr>
          <a:xfrm flipH="1">
            <a:off x="5889807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B6509542-0ED6-09F6-DFD0-081E38A584B3}"/>
              </a:ext>
            </a:extLst>
          </p:cNvPr>
          <p:cNvSpPr txBox="1"/>
          <p:nvPr/>
        </p:nvSpPr>
        <p:spPr>
          <a:xfrm>
            <a:off x="6050458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push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BBA0E32-EB54-BF1C-5EC2-ACD4003C4B4D}"/>
              </a:ext>
            </a:extLst>
          </p:cNvPr>
          <p:cNvCxnSpPr>
            <a:cxnSpLocks/>
          </p:cNvCxnSpPr>
          <p:nvPr/>
        </p:nvCxnSpPr>
        <p:spPr>
          <a:xfrm>
            <a:off x="5894279" y="488110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19F12750-DAF6-7955-F9EF-BBFA084C5495}"/>
              </a:ext>
            </a:extLst>
          </p:cNvPr>
          <p:cNvSpPr txBox="1"/>
          <p:nvPr/>
        </p:nvSpPr>
        <p:spPr>
          <a:xfrm>
            <a:off x="5987843" y="457646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6ACC1C3-D178-E440-05CF-40CDCB8D2E67}"/>
              </a:ext>
            </a:extLst>
          </p:cNvPr>
          <p:cNvSpPr txBox="1"/>
          <p:nvPr/>
        </p:nvSpPr>
        <p:spPr>
          <a:xfrm>
            <a:off x="9176826" y="308700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user </a:t>
            </a:r>
            <a:r>
              <a:rPr lang="fr-FR" sz="1400" b="1" dirty="0" err="1">
                <a:solidFill>
                  <a:schemeClr val="accent2"/>
                </a:solidFill>
              </a:rPr>
              <a:t>branch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23E57C9-087A-445D-62EA-D4B1A446CAFF}"/>
              </a:ext>
            </a:extLst>
          </p:cNvPr>
          <p:cNvCxnSpPr>
            <a:cxnSpLocks/>
          </p:cNvCxnSpPr>
          <p:nvPr/>
        </p:nvCxnSpPr>
        <p:spPr>
          <a:xfrm flipH="1">
            <a:off x="2797191" y="400895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0D1CE825-A8F1-01E5-3065-C9BFF8012EA1}"/>
              </a:ext>
            </a:extLst>
          </p:cNvPr>
          <p:cNvSpPr txBox="1"/>
          <p:nvPr/>
        </p:nvSpPr>
        <p:spPr>
          <a:xfrm>
            <a:off x="2957842" y="373067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 </a:t>
            </a:r>
            <a:r>
              <a:rPr lang="fr-FR" sz="1400" b="1" dirty="0" err="1">
                <a:solidFill>
                  <a:schemeClr val="accent2"/>
                </a:solidFill>
              </a:rPr>
              <a:t>request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E9C32AE-FFCD-20DE-1BB7-88783A62FE60}"/>
              </a:ext>
            </a:extLst>
          </p:cNvPr>
          <p:cNvCxnSpPr>
            <a:cxnSpLocks/>
          </p:cNvCxnSpPr>
          <p:nvPr/>
        </p:nvCxnSpPr>
        <p:spPr>
          <a:xfrm flipH="1">
            <a:off x="2779195" y="4583310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352DBA1-72B4-4AC1-395A-F30A5BC53E26}"/>
              </a:ext>
            </a:extLst>
          </p:cNvPr>
          <p:cNvSpPr txBox="1"/>
          <p:nvPr/>
        </p:nvSpPr>
        <p:spPr>
          <a:xfrm>
            <a:off x="2939846" y="43050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merge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CACDECB-8C8A-042A-98C7-C4935555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16" y="4569510"/>
            <a:ext cx="3238905" cy="195132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E89E02A-CEF3-4A35-9F74-F05934F4B4C5}"/>
              </a:ext>
            </a:extLst>
          </p:cNvPr>
          <p:cNvSpPr txBox="1"/>
          <p:nvPr/>
        </p:nvSpPr>
        <p:spPr>
          <a:xfrm>
            <a:off x="7892160" y="6553459"/>
            <a:ext cx="4345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https://www.atlassian.com/fr/git/tutorials/using-branches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6E98F732-3DEB-C246-7D32-648D1C757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868" y="5452712"/>
            <a:ext cx="5577506" cy="1264347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28" name="Picture 2" descr="Git">
            <a:extLst>
              <a:ext uri="{FF2B5EF4-FFF2-40B4-BE49-F238E27FC236}">
                <a16:creationId xmlns:a16="http://schemas.microsoft.com/office/drawing/2014/main" id="{C3573E59-D27B-AF81-5C8F-05B58862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5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 fontScale="92500"/>
          </a:bodyPr>
          <a:lstStyle/>
          <a:p>
            <a:r>
              <a:rPr lang="fr-FR" dirty="0"/>
              <a:t>Accès aux versions précédentes</a:t>
            </a:r>
          </a:p>
          <a:p>
            <a:pPr lvl="1"/>
            <a:r>
              <a:rPr lang="fr-FR" b="1" dirty="0" err="1"/>
              <a:t>SourceTree</a:t>
            </a:r>
            <a:r>
              <a:rPr lang="fr-FR" b="1" dirty="0"/>
              <a:t> </a:t>
            </a:r>
            <a:r>
              <a:rPr lang="fr-FR" dirty="0"/>
              <a:t>(par exemple)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voir les modifications</a:t>
            </a:r>
            <a:r>
              <a:rPr lang="fr-FR" dirty="0"/>
              <a:t> et les </a:t>
            </a:r>
            <a:r>
              <a:rPr lang="fr-FR" b="1" dirty="0"/>
              <a:t>différentes branches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restaurer des versions précédentes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7266AD5-CBA5-2F83-7102-02B8D551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329" y="2315552"/>
            <a:ext cx="6257749" cy="40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73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DeskTop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/>
          </a:bodyPr>
          <a:lstStyle/>
          <a:p>
            <a:r>
              <a:rPr lang="fr-FR" dirty="0"/>
              <a:t>Gestionnaire graphique</a:t>
            </a:r>
          </a:p>
          <a:p>
            <a:pPr lvl="1"/>
            <a:r>
              <a:rPr lang="fr-FR" dirty="0"/>
              <a:t>Affichage des </a:t>
            </a:r>
            <a:r>
              <a:rPr lang="fr-FR" b="1" dirty="0"/>
              <a:t>fichiers modifiés</a:t>
            </a:r>
          </a:p>
          <a:p>
            <a:pPr lvl="1"/>
            <a:r>
              <a:rPr lang="fr-FR" dirty="0"/>
              <a:t>Possibilité de faire toutes les </a:t>
            </a:r>
            <a:r>
              <a:rPr lang="fr-FR" b="1" dirty="0"/>
              <a:t>actions git </a:t>
            </a:r>
            <a:r>
              <a:rPr lang="fr-FR" dirty="0"/>
              <a:t>(commit, pull, push…) </a:t>
            </a:r>
            <a:r>
              <a:rPr lang="fr-FR" b="1" dirty="0"/>
              <a:t>graphiquement</a:t>
            </a:r>
          </a:p>
        </p:txBody>
      </p:sp>
      <p:pic>
        <p:nvPicPr>
          <p:cNvPr id="2050" name="Picture 2" descr="Screenshot of GitHub Desktop running on Windows">
            <a:extLst>
              <a:ext uri="{FF2B5EF4-FFF2-40B4-BE49-F238E27FC236}">
                <a16:creationId xmlns:a16="http://schemas.microsoft.com/office/drawing/2014/main" id="{9C89134C-9F2F-179B-5BAA-D7CB780D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29" y="2265753"/>
            <a:ext cx="6427297" cy="4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010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rganigramme : Procédé prédéfini 27">
            <a:extLst>
              <a:ext uri="{FF2B5EF4-FFF2-40B4-BE49-F238E27FC236}">
                <a16:creationId xmlns:a16="http://schemas.microsoft.com/office/drawing/2014/main" id="{7C8E1384-DB21-CA9B-7694-4DB8D98AC8FF}"/>
              </a:ext>
            </a:extLst>
          </p:cNvPr>
          <p:cNvSpPr/>
          <p:nvPr/>
        </p:nvSpPr>
        <p:spPr>
          <a:xfrm>
            <a:off x="580102" y="2238984"/>
            <a:ext cx="5987845" cy="317858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/ Dépôts de </a:t>
            </a:r>
            <a:r>
              <a:rPr lang="fr-FR" dirty="0" err="1"/>
              <a:t>SupOp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2050" name="Picture 2" descr="Résultat de recherche d'images pour &quot;github logo&quot;">
            <a:extLst>
              <a:ext uri="{FF2B5EF4-FFF2-40B4-BE49-F238E27FC236}">
                <a16:creationId xmlns:a16="http://schemas.microsoft.com/office/drawing/2014/main" id="{EF17F59B-3DC2-541B-6AF7-484C8DC2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379" y="461391"/>
            <a:ext cx="22764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08C0E92-34E3-2C36-4A6A-83BF6D640F89}"/>
              </a:ext>
            </a:extLst>
          </p:cNvPr>
          <p:cNvSpPr txBox="1"/>
          <p:nvPr/>
        </p:nvSpPr>
        <p:spPr>
          <a:xfrm>
            <a:off x="1238864" y="2264443"/>
            <a:ext cx="485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github.com/orgs/IOGS-Digital-Methods/</a:t>
            </a:r>
          </a:p>
        </p:txBody>
      </p:sp>
      <p:sp>
        <p:nvSpPr>
          <p:cNvPr id="33" name="Organigramme : Multidocument 32">
            <a:extLst>
              <a:ext uri="{FF2B5EF4-FFF2-40B4-BE49-F238E27FC236}">
                <a16:creationId xmlns:a16="http://schemas.microsoft.com/office/drawing/2014/main" id="{C06DF6EC-93DC-3317-BB3F-7C922B719ADD}"/>
              </a:ext>
            </a:extLst>
          </p:cNvPr>
          <p:cNvSpPr/>
          <p:nvPr/>
        </p:nvSpPr>
        <p:spPr>
          <a:xfrm>
            <a:off x="825910" y="2679192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SupOpNumTools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EA998A8-8F4C-DEB5-AB8F-3A1BFF987EF1}"/>
              </a:ext>
            </a:extLst>
          </p:cNvPr>
          <p:cNvSpPr txBox="1"/>
          <p:nvPr/>
        </p:nvSpPr>
        <p:spPr>
          <a:xfrm>
            <a:off x="3637934" y="2669212"/>
            <a:ext cx="22417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Package Python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38" name="Organigramme : Multidocument 37">
            <a:extLst>
              <a:ext uri="{FF2B5EF4-FFF2-40B4-BE49-F238E27FC236}">
                <a16:creationId xmlns:a16="http://schemas.microsoft.com/office/drawing/2014/main" id="{F97A46F0-1D38-4DA8-754A-364645430D76}"/>
              </a:ext>
            </a:extLst>
          </p:cNvPr>
          <p:cNvSpPr/>
          <p:nvPr/>
        </p:nvSpPr>
        <p:spPr>
          <a:xfrm>
            <a:off x="801331" y="3609569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Engineer</a:t>
            </a:r>
            <a:r>
              <a:rPr lang="fr-FR" sz="1600" b="1" dirty="0">
                <a:solidFill>
                  <a:schemeClr val="tx1"/>
                </a:solidFill>
              </a:rPr>
              <a:t> courses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87397D-3581-92C8-8BB3-9B22ABDD174C}"/>
              </a:ext>
            </a:extLst>
          </p:cNvPr>
          <p:cNvSpPr txBox="1"/>
          <p:nvPr/>
        </p:nvSpPr>
        <p:spPr>
          <a:xfrm>
            <a:off x="3667432" y="3620713"/>
            <a:ext cx="24285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Ressources / Cours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Outils Numériques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	Classé par semestre</a:t>
            </a:r>
          </a:p>
        </p:txBody>
      </p:sp>
      <p:sp>
        <p:nvSpPr>
          <p:cNvPr id="40" name="Organigramme : Multidocument 39">
            <a:extLst>
              <a:ext uri="{FF2B5EF4-FFF2-40B4-BE49-F238E27FC236}">
                <a16:creationId xmlns:a16="http://schemas.microsoft.com/office/drawing/2014/main" id="{0C4D0EC6-35DD-6AF1-055F-1163CB7AD350}"/>
              </a:ext>
            </a:extLst>
          </p:cNvPr>
          <p:cNvSpPr/>
          <p:nvPr/>
        </p:nvSpPr>
        <p:spPr>
          <a:xfrm>
            <a:off x="747253" y="4485346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SupOpDemos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41" name="Organigramme : Procédé prédéfini 40">
            <a:extLst>
              <a:ext uri="{FF2B5EF4-FFF2-40B4-BE49-F238E27FC236}">
                <a16:creationId xmlns:a16="http://schemas.microsoft.com/office/drawing/2014/main" id="{F85948BA-F471-97C7-3CF0-5A46593EDA26}"/>
              </a:ext>
            </a:extLst>
          </p:cNvPr>
          <p:cNvSpPr/>
          <p:nvPr/>
        </p:nvSpPr>
        <p:spPr>
          <a:xfrm>
            <a:off x="7880556" y="2238984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21A7EA8-7F54-0BCB-E49D-1C2B148CBF73}"/>
              </a:ext>
            </a:extLst>
          </p:cNvPr>
          <p:cNvSpPr txBox="1"/>
          <p:nvPr/>
        </p:nvSpPr>
        <p:spPr>
          <a:xfrm>
            <a:off x="8424046" y="2299880"/>
            <a:ext cx="298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</a:t>
            </a:r>
            <a:r>
              <a:rPr lang="fr-FR" b="1" dirty="0" err="1">
                <a:solidFill>
                  <a:schemeClr val="bg1"/>
                </a:solidFill>
              </a:rPr>
              <a:t>embedded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3" name="Organigramme : Procédé prédéfini 42">
            <a:extLst>
              <a:ext uri="{FF2B5EF4-FFF2-40B4-BE49-F238E27FC236}">
                <a16:creationId xmlns:a16="http://schemas.microsoft.com/office/drawing/2014/main" id="{4D7B85F0-18FC-29B8-DB3A-8C7DF1EDDA05}"/>
              </a:ext>
            </a:extLst>
          </p:cNvPr>
          <p:cNvSpPr/>
          <p:nvPr/>
        </p:nvSpPr>
        <p:spPr>
          <a:xfrm>
            <a:off x="7880556" y="3832565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80E2957-A949-8B49-7A5F-C50213921CB0}"/>
              </a:ext>
            </a:extLst>
          </p:cNvPr>
          <p:cNvSpPr txBox="1"/>
          <p:nvPr/>
        </p:nvSpPr>
        <p:spPr>
          <a:xfrm>
            <a:off x="8008373" y="3891565"/>
            <a:ext cx="3731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-interface-</a:t>
            </a:r>
            <a:r>
              <a:rPr lang="fr-FR" b="1" dirty="0" err="1">
                <a:solidFill>
                  <a:schemeClr val="bg1"/>
                </a:solidFill>
              </a:rPr>
              <a:t>projects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CF4056A-B9CD-99EE-C2D3-223259BCBD2A}"/>
              </a:ext>
            </a:extLst>
          </p:cNvPr>
          <p:cNvSpPr txBox="1"/>
          <p:nvPr/>
        </p:nvSpPr>
        <p:spPr>
          <a:xfrm>
            <a:off x="8549406" y="2664198"/>
            <a:ext cx="2738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Librairies pour l’embarqué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i="1" dirty="0">
                <a:solidFill>
                  <a:schemeClr val="bg1"/>
                </a:solidFill>
              </a:rPr>
              <a:t>Systèmes électroniques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90D335-DE65-8A66-2168-6117F49CDFB5}"/>
              </a:ext>
            </a:extLst>
          </p:cNvPr>
          <p:cNvSpPr txBox="1"/>
          <p:nvPr/>
        </p:nvSpPr>
        <p:spPr>
          <a:xfrm>
            <a:off x="8549406" y="4245858"/>
            <a:ext cx="2738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Dépôts des projets de 1A et 2A</a:t>
            </a:r>
            <a:endParaRPr lang="fr-FR" sz="1400" i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A4A7FB-5457-2684-88B1-CDE54C884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5443559"/>
            <a:ext cx="4830915" cy="10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5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6B45CC-D28D-8497-2681-7884BB77E3B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42738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821">
            <a:off x="5890344" y="3185824"/>
            <a:ext cx="1982870" cy="20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5350052" y="4079270"/>
            <a:ext cx="566565" cy="1260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77" y="5875924"/>
            <a:ext cx="1521406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45" y="3130107"/>
            <a:ext cx="1581939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76" y="2116397"/>
            <a:ext cx="1294408" cy="9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53" y="5033775"/>
            <a:ext cx="1173305" cy="77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2103322"/>
            <a:ext cx="832914" cy="9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39" y="4079270"/>
            <a:ext cx="1174945" cy="77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necteur droit 20"/>
          <p:cNvCxnSpPr>
            <a:endCxn id="3074" idx="2"/>
          </p:cNvCxnSpPr>
          <p:nvPr/>
        </p:nvCxnSpPr>
        <p:spPr>
          <a:xfrm flipV="1">
            <a:off x="5350052" y="5175584"/>
            <a:ext cx="1762296" cy="445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600040" y="330979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Autres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49347" y="3181541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381731" y="5354281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Hors Photonique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22" y="5908645"/>
            <a:ext cx="2549025" cy="80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E0A294-E10D-D092-E4E7-9550A6B1D4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19767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2D2867A-6571-E311-F808-FC89617614CE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11800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095CCF-56E7-4381-907E-24E5DEE8F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3" y="2554672"/>
            <a:ext cx="6310648" cy="386512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552553" y="6419795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https://www.mercialfred.com/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A0AB87A-3C4F-4969-B8CA-A2A0B9AF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17" y="2211962"/>
            <a:ext cx="4557146" cy="240048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BE63E1F-2263-4F2B-8375-88DEE05E50C5}"/>
              </a:ext>
            </a:extLst>
          </p:cNvPr>
          <p:cNvSpPr txBox="1"/>
          <p:nvPr/>
        </p:nvSpPr>
        <p:spPr>
          <a:xfrm>
            <a:off x="7320817" y="4612443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AE3ACC-6217-9977-C0A1-0FBA9F13CFE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24487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7B977F1-4B7D-47B9-A510-5316DCE82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78" y="4945144"/>
            <a:ext cx="2200486" cy="2185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90A6E5-F883-4382-B6E3-485F0766684C}"/>
              </a:ext>
            </a:extLst>
          </p:cNvPr>
          <p:cNvSpPr/>
          <p:nvPr/>
        </p:nvSpPr>
        <p:spPr>
          <a:xfrm>
            <a:off x="6881092" y="4192930"/>
            <a:ext cx="773622" cy="250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765646" y="6511096"/>
            <a:ext cx="771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Définition basée sur la vidéo de Ben R&amp;D : https://www.youtube.com/watch?v=b8VvTIdrJ6M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id="{8610B72A-9966-4A63-9ACE-F4AE64E09F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0" y="4945145"/>
            <a:ext cx="4324668" cy="1513059"/>
          </a:xfrm>
          <a:prstGeom prst="rect">
            <a:avLst/>
          </a:prstGeom>
        </p:spPr>
      </p:pic>
      <p:pic>
        <p:nvPicPr>
          <p:cNvPr id="21" name="Image 20" descr="Une image contenant texte, intérieur, rouge, ordinateur&#10;&#10;Description générée automatiquement">
            <a:extLst>
              <a:ext uri="{FF2B5EF4-FFF2-40B4-BE49-F238E27FC236}">
                <a16:creationId xmlns:a16="http://schemas.microsoft.com/office/drawing/2014/main" id="{8165E362-9324-4B24-86CB-5E8319046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47" y="4945143"/>
            <a:ext cx="2284583" cy="1497853"/>
          </a:xfrm>
          <a:prstGeom prst="rect">
            <a:avLst/>
          </a:prstGeom>
        </p:spPr>
      </p:pic>
      <p:pic>
        <p:nvPicPr>
          <p:cNvPr id="22" name="Image 21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id="{8A2A93E8-6CAE-438B-96E9-F21AA9EBE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78" y="4945143"/>
            <a:ext cx="2069086" cy="151306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DA4C85B-BE65-4871-B978-E92C44D35278}"/>
              </a:ext>
            </a:extLst>
          </p:cNvPr>
          <p:cNvSpPr txBox="1"/>
          <p:nvPr/>
        </p:nvSpPr>
        <p:spPr>
          <a:xfrm>
            <a:off x="1366598" y="2365442"/>
            <a:ext cx="966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Ingénieur•e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=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constructeur•trice</a:t>
            </a:r>
            <a:r>
              <a:rPr lang="fr-FR" sz="3200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de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systèmes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fr-FR" sz="3200" dirty="0">
              <a:solidFill>
                <a:schemeClr val="bg1">
                  <a:lumMod val="6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qui s’appuie sur des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principes physiques </a:t>
            </a:r>
          </a:p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	pour les concevoir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79A1DE8-969A-3021-DBCF-C76C4C43008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90067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E47F3287-2441-826D-D00D-E6BD1CB3AD7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95272196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362</TotalTime>
  <Words>1035</Words>
  <Application>Microsoft Office PowerPoint</Application>
  <PresentationFormat>Grand écran</PresentationFormat>
  <Paragraphs>349</Paragraphs>
  <Slides>37</Slides>
  <Notes>27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7" baseType="lpstr">
      <vt:lpstr>Arial</vt:lpstr>
      <vt:lpstr>Avenir Next LT Pro</vt:lpstr>
      <vt:lpstr>Bahnschrift Light</vt:lpstr>
      <vt:lpstr>Bahnschrift SemiBold</vt:lpstr>
      <vt:lpstr>Bahnschrift SemiBold SemiConden</vt:lpstr>
      <vt:lpstr>Calibri</vt:lpstr>
      <vt:lpstr>Raleway</vt:lpstr>
      <vt:lpstr>Raleway ExtraBold</vt:lpstr>
      <vt:lpstr>AccentBoxVTI</vt:lpstr>
      <vt:lpstr>Bitmap Image</vt:lpstr>
      <vt:lpstr>Ingénieur.e SupOpticien.ne</vt:lpstr>
      <vt:lpstr>ingénieur.e</vt:lpstr>
      <vt:lpstr>ingénieur.e</vt:lpstr>
      <vt:lpstr>ingénieur.e</vt:lpstr>
      <vt:lpstr>ingénieur.e</vt:lpstr>
      <vt:lpstr>ingénieur.e</vt:lpstr>
      <vt:lpstr>Présentation PowerPoint</vt:lpstr>
      <vt:lpstr>Présentation PowerPoint</vt:lpstr>
      <vt:lpstr>ingénieur.e</vt:lpstr>
      <vt:lpstr>ingénieur.e</vt:lpstr>
      <vt:lpstr>Photonique, un vaste univers…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SupOptique,  une formation complète</vt:lpstr>
      <vt:lpstr>Présentation PowerPoint</vt:lpstr>
      <vt:lpstr>Présentation PowerPoint</vt:lpstr>
      <vt:lpstr>Outils Professionnels</vt:lpstr>
      <vt:lpstr>Présentation PowerPoint</vt:lpstr>
      <vt:lpstr>GIT et versionning</vt:lpstr>
      <vt:lpstr>Git / Versionning</vt:lpstr>
      <vt:lpstr>Git / Versionning</vt:lpstr>
      <vt:lpstr>Git / Versionning</vt:lpstr>
      <vt:lpstr>GitHub DeskTop</vt:lpstr>
      <vt:lpstr>GitHub / Dépôts de SupOp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174</cp:revision>
  <dcterms:created xsi:type="dcterms:W3CDTF">2023-04-08T12:37:13Z</dcterms:created>
  <dcterms:modified xsi:type="dcterms:W3CDTF">2023-08-12T07:53:49Z</dcterms:modified>
</cp:coreProperties>
</file>